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127046"/>
            <a:ext cx="2527459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1222177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1195030"/>
            <a:ext cx="198310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58960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Actions</a:t>
            </a:r>
            <a:endParaRPr lang="en-US" sz="5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7749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00430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9" name="Text 4"/>
          <p:cNvSpPr/>
          <p:nvPr/>
        </p:nvSpPr>
        <p:spPr>
          <a:xfrm>
            <a:off x="2154674" y="3564255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non-subscribers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3837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3651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12" name="Text 6"/>
          <p:cNvSpPr/>
          <p:nvPr/>
        </p:nvSpPr>
        <p:spPr>
          <a:xfrm>
            <a:off x="2154674" y="4925139"/>
            <a:ext cx="61955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engagement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99259"/>
            <a:ext cx="1134070" cy="16031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572607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15" name="Text 8"/>
          <p:cNvSpPr/>
          <p:nvPr/>
        </p:nvSpPr>
        <p:spPr>
          <a:xfrm>
            <a:off x="2154674" y="6286024"/>
            <a:ext cx="619553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698188"/>
            <a:ext cx="1296353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766173"/>
            <a:ext cx="102417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6074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Scope</a:t>
            </a:r>
            <a:endParaRPr lang="en-US" sz="5100" dirty="0"/>
          </a:p>
        </p:txBody>
      </p:sp>
      <p:sp>
        <p:nvSpPr>
          <p:cNvPr id="6" name="Text 3"/>
          <p:cNvSpPr/>
          <p:nvPr/>
        </p:nvSpPr>
        <p:spPr>
          <a:xfrm>
            <a:off x="793790" y="3099197"/>
            <a:ext cx="521696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Our Mission</a:t>
            </a:r>
            <a:endParaRPr lang="en-US" sz="4100" dirty="0"/>
          </a:p>
        </p:txBody>
      </p:sp>
      <p:sp>
        <p:nvSpPr>
          <p:cNvPr id="7" name="Text 4"/>
          <p:cNvSpPr/>
          <p:nvPr/>
        </p:nvSpPr>
        <p:spPr>
          <a:xfrm>
            <a:off x="793790" y="41175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transactional data to uncover spending patterns, customer segments, and product preferences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756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793790" y="6107430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Purchases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3407093" y="50756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407093" y="6107430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Points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020395" y="50756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6107430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Categories</a:t>
            </a:r>
            <a:endParaRPr lang="en-US" sz="2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51836"/>
            <a:ext cx="2135981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45118" y="1435060"/>
            <a:ext cx="183332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4487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at a Glance</a:t>
            </a:r>
            <a:endParaRPr lang="en-US" sz="5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32760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72821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Demographics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6288167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32760"/>
            <a:ext cx="2411968" cy="2411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72821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 Details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5235893" y="6288167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32760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72821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Behavior Metrics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9677995" y="6288167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Discounts, reviews, frequency,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257" y="691158"/>
            <a:ext cx="1212175" cy="326708"/>
          </a:xfrm>
          <a:prstGeom prst="roundRect">
            <a:avLst>
              <a:gd name="adj" fmla="val 21136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2486" y="772358"/>
            <a:ext cx="164306" cy="1643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8946" y="752713"/>
            <a:ext cx="7192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9257" y="1092279"/>
            <a:ext cx="6629995" cy="76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Process</a:t>
            </a:r>
            <a:endParaRPr lang="en-US" sz="4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3052048"/>
            <a:ext cx="8399264" cy="315170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240" y="3854844"/>
            <a:ext cx="433843" cy="4338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5712" y="5268905"/>
            <a:ext cx="1266825" cy="58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Export to Database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963" y="3855657"/>
            <a:ext cx="433844" cy="4338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09164" y="5268905"/>
            <a:ext cx="1266825" cy="58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Engineer Features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6093" y="3855657"/>
            <a:ext cx="433844" cy="4338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321294" y="5123025"/>
            <a:ext cx="1266825" cy="875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 Missing Values</a:t>
            </a:r>
            <a:endParaRPr lang="en-US" sz="17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8222" y="3855657"/>
            <a:ext cx="433844" cy="4338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733424" y="5268905"/>
            <a:ext cx="1266825" cy="58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 &amp; Standardize</a:t>
            </a:r>
            <a:endParaRPr lang="en-US" sz="17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31675" y="3855657"/>
            <a:ext cx="433844" cy="43384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10846" y="5414785"/>
            <a:ext cx="1266825" cy="291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Load Data</a:t>
            </a:r>
            <a:endParaRPr lang="en-US" sz="1750" dirty="0"/>
          </a:p>
        </p:txBody>
      </p:sp>
      <p:sp>
        <p:nvSpPr>
          <p:cNvPr id="17" name="Text 8"/>
          <p:cNvSpPr/>
          <p:nvPr/>
        </p:nvSpPr>
        <p:spPr>
          <a:xfrm>
            <a:off x="719257" y="6413183"/>
            <a:ext cx="839926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 approach ensuring data quality and consistency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9627394" y="2348984"/>
            <a:ext cx="4291251" cy="1535906"/>
          </a:xfrm>
          <a:prstGeom prst="roundRect">
            <a:avLst>
              <a:gd name="adj" fmla="val 562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Text 10"/>
          <p:cNvSpPr/>
          <p:nvPr/>
        </p:nvSpPr>
        <p:spPr>
          <a:xfrm>
            <a:off x="9855756" y="2577346"/>
            <a:ext cx="295417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Cleaning</a:t>
            </a:r>
            <a:endParaRPr lang="en-US" sz="2300" dirty="0"/>
          </a:p>
        </p:txBody>
      </p:sp>
      <p:sp>
        <p:nvSpPr>
          <p:cNvPr id="20" name="Text 11"/>
          <p:cNvSpPr/>
          <p:nvPr/>
        </p:nvSpPr>
        <p:spPr>
          <a:xfrm>
            <a:off x="9855756" y="3147417"/>
            <a:ext cx="3834527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21" name="Shape 12"/>
          <p:cNvSpPr/>
          <p:nvPr/>
        </p:nvSpPr>
        <p:spPr>
          <a:xfrm>
            <a:off x="9627394" y="4070985"/>
            <a:ext cx="4291251" cy="1535906"/>
          </a:xfrm>
          <a:prstGeom prst="roundRect">
            <a:avLst>
              <a:gd name="adj" fmla="val 562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2" name="Text 13"/>
          <p:cNvSpPr/>
          <p:nvPr/>
        </p:nvSpPr>
        <p:spPr>
          <a:xfrm>
            <a:off x="9855756" y="4299347"/>
            <a:ext cx="295417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Engineering</a:t>
            </a:r>
            <a:endParaRPr lang="en-US" sz="2300" dirty="0"/>
          </a:p>
        </p:txBody>
      </p:sp>
      <p:sp>
        <p:nvSpPr>
          <p:cNvPr id="23" name="Text 14"/>
          <p:cNvSpPr/>
          <p:nvPr/>
        </p:nvSpPr>
        <p:spPr>
          <a:xfrm>
            <a:off x="9855756" y="4869418"/>
            <a:ext cx="3834527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24" name="Shape 15"/>
          <p:cNvSpPr/>
          <p:nvPr/>
        </p:nvSpPr>
        <p:spPr>
          <a:xfrm>
            <a:off x="9627394" y="5792986"/>
            <a:ext cx="4291251" cy="1535906"/>
          </a:xfrm>
          <a:prstGeom prst="roundRect">
            <a:avLst>
              <a:gd name="adj" fmla="val 562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5" name="Text 16"/>
          <p:cNvSpPr/>
          <p:nvPr/>
        </p:nvSpPr>
        <p:spPr>
          <a:xfrm>
            <a:off x="9855756" y="6021348"/>
            <a:ext cx="295417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Integration</a:t>
            </a:r>
            <a:endParaRPr lang="en-US" sz="2300" dirty="0"/>
          </a:p>
        </p:txBody>
      </p:sp>
      <p:sp>
        <p:nvSpPr>
          <p:cNvPr id="26" name="Text 17"/>
          <p:cNvSpPr/>
          <p:nvPr/>
        </p:nvSpPr>
        <p:spPr>
          <a:xfrm>
            <a:off x="9855756" y="6591419"/>
            <a:ext cx="3834527" cy="50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analysis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4851"/>
            <a:ext cx="1853446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0998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82836"/>
            <a:ext cx="130909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77409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</a:t>
            </a:r>
            <a:endParaRPr lang="en-US" sz="5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0447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626400"/>
            <a:ext cx="4205168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Findings</a:t>
            </a:r>
            <a:endParaRPr lang="en-US" sz="4100" dirty="0"/>
          </a:p>
        </p:txBody>
      </p:sp>
      <p:sp>
        <p:nvSpPr>
          <p:cNvPr id="8" name="Shape 4"/>
          <p:cNvSpPr/>
          <p:nvPr/>
        </p:nvSpPr>
        <p:spPr>
          <a:xfrm>
            <a:off x="9638943" y="35597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76059" y="363057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Gender Gap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10376059" y="4281249"/>
            <a:ext cx="346805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2.1x more revenue than female customers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38943" y="56192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76059" y="569011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Paradox</a:t>
            </a:r>
            <a:endParaRPr lang="en-US" sz="2550" dirty="0"/>
          </a:p>
        </p:txBody>
      </p:sp>
      <p:sp>
        <p:nvSpPr>
          <p:cNvPr id="13" name="Text 9"/>
          <p:cNvSpPr/>
          <p:nvPr/>
        </p:nvSpPr>
        <p:spPr>
          <a:xfrm>
            <a:off x="10376059" y="6340793"/>
            <a:ext cx="346805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drive 73% of total revenue despite lower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35763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849035"/>
            <a:ext cx="7825502" cy="42382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43180" y="511778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D1E00"/>
          </a:solidFill>
          <a:ln/>
        </p:spPr>
      </p:sp>
      <p:sp>
        <p:nvSpPr>
          <p:cNvPr id="5" name="Text 2"/>
          <p:cNvSpPr/>
          <p:nvPr/>
        </p:nvSpPr>
        <p:spPr>
          <a:xfrm>
            <a:off x="5617488" y="5117783"/>
            <a:ext cx="291822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6938724" y="511778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54E00"/>
          </a:solidFill>
          <a:ln/>
        </p:spPr>
      </p:sp>
      <p:sp>
        <p:nvSpPr>
          <p:cNvPr id="7" name="Text 4"/>
          <p:cNvSpPr/>
          <p:nvPr/>
        </p:nvSpPr>
        <p:spPr>
          <a:xfrm>
            <a:off x="7113032" y="5117783"/>
            <a:ext cx="57852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8720971" y="511778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8B3F"/>
          </a:solidFill>
          <a:ln/>
        </p:spPr>
      </p:sp>
      <p:sp>
        <p:nvSpPr>
          <p:cNvPr id="9" name="Text 6"/>
          <p:cNvSpPr/>
          <p:nvPr/>
        </p:nvSpPr>
        <p:spPr>
          <a:xfrm>
            <a:off x="8895278" y="5117783"/>
            <a:ext cx="25919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402449" y="5316260"/>
            <a:ext cx="260842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Landscape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3402449" y="5740360"/>
            <a:ext cx="7825502" cy="11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classified as loyal, presenting opportunities for retention programs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85498" y="6651784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80%</a:t>
            </a:r>
            <a:endParaRPr lang="en-US" sz="2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03" y="5943005"/>
            <a:ext cx="1701165" cy="170116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867864" y="7729180"/>
            <a:ext cx="163032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6617613" y="6651784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18%</a:t>
            </a:r>
            <a:endParaRPr lang="en-US" sz="22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18" y="5943005"/>
            <a:ext cx="1701165" cy="170116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499979" y="7729180"/>
            <a:ext cx="163032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9249728" y="6651784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2%</a:t>
            </a:r>
            <a:endParaRPr lang="en-US" sz="22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732" y="5943005"/>
            <a:ext cx="1701165" cy="170116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132094" y="7729180"/>
            <a:ext cx="163032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189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43243"/>
            <a:ext cx="670560" cy="6705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4043243"/>
            <a:ext cx="209395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747838" y="4603194"/>
            <a:ext cx="209395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rated at 3.86 stars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4043243"/>
            <a:ext cx="670560" cy="670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4043243"/>
            <a:ext cx="209407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079325" y="4603194"/>
            <a:ext cx="209407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performance at 3.84 stars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4043243"/>
            <a:ext cx="670560" cy="670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4043243"/>
            <a:ext cx="209407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8410932" y="4603194"/>
            <a:ext cx="209407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favorite at 3.82 stars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4043243"/>
            <a:ext cx="670560" cy="670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4043243"/>
            <a:ext cx="209407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11742539" y="4603194"/>
            <a:ext cx="209407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seller at 3.80 stars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8668" y="703659"/>
            <a:ext cx="1867733" cy="325517"/>
          </a:xfrm>
          <a:prstGeom prst="roundRect">
            <a:avLst>
              <a:gd name="adj" fmla="val 19587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7731" y="775811"/>
            <a:ext cx="160960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68668" y="1092637"/>
            <a:ext cx="5455444" cy="709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Spenders</a:t>
            </a:r>
            <a:endParaRPr lang="en-US" sz="4250" dirty="0"/>
          </a:p>
        </p:txBody>
      </p:sp>
      <p:sp>
        <p:nvSpPr>
          <p:cNvPr id="5" name="Text 3"/>
          <p:cNvSpPr/>
          <p:nvPr/>
        </p:nvSpPr>
        <p:spPr>
          <a:xfrm>
            <a:off x="768668" y="1865233"/>
            <a:ext cx="4364355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839 Customers</a:t>
            </a:r>
            <a:endParaRPr lang="en-US" sz="3400" dirty="0"/>
          </a:p>
        </p:txBody>
      </p:sp>
      <p:sp>
        <p:nvSpPr>
          <p:cNvPr id="6" name="Text 4"/>
          <p:cNvSpPr/>
          <p:nvPr/>
        </p:nvSpPr>
        <p:spPr>
          <a:xfrm>
            <a:off x="768668" y="2670572"/>
            <a:ext cx="13093065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discounts but still spent above average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68668" y="3170277"/>
            <a:ext cx="6447353" cy="626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50%</a:t>
            </a:r>
            <a:endParaRPr lang="en-US" sz="4900" dirty="0"/>
          </a:p>
        </p:txBody>
      </p:sp>
      <p:sp>
        <p:nvSpPr>
          <p:cNvPr id="8" name="Text 6"/>
          <p:cNvSpPr/>
          <p:nvPr/>
        </p:nvSpPr>
        <p:spPr>
          <a:xfrm>
            <a:off x="2628424" y="4010144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 Discount Rate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414379" y="3170277"/>
            <a:ext cx="6447353" cy="626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49%</a:t>
            </a:r>
            <a:endParaRPr lang="en-US" sz="4900" dirty="0"/>
          </a:p>
        </p:txBody>
      </p:sp>
      <p:sp>
        <p:nvSpPr>
          <p:cNvPr id="10" name="Text 8"/>
          <p:cNvSpPr/>
          <p:nvPr/>
        </p:nvSpPr>
        <p:spPr>
          <a:xfrm>
            <a:off x="9274135" y="4010144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Sneakers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8668" y="4602718"/>
            <a:ext cx="5939790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3400" dirty="0"/>
          </a:p>
        </p:txBody>
      </p:sp>
      <p:sp>
        <p:nvSpPr>
          <p:cNvPr id="12" name="Shape 10"/>
          <p:cNvSpPr/>
          <p:nvPr/>
        </p:nvSpPr>
        <p:spPr>
          <a:xfrm>
            <a:off x="768668" y="5502831"/>
            <a:ext cx="3582233" cy="237173"/>
          </a:xfrm>
          <a:prstGeom prst="roundRect">
            <a:avLst>
              <a:gd name="adj" fmla="val 336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8668" y="5502831"/>
            <a:ext cx="1791057" cy="237173"/>
          </a:xfrm>
          <a:prstGeom prst="roundRect">
            <a:avLst>
              <a:gd name="adj" fmla="val 33603"/>
            </a:avLst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4493181" y="5502831"/>
            <a:ext cx="50756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50%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8668" y="5953720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100" dirty="0"/>
          </a:p>
        </p:txBody>
      </p:sp>
      <p:sp>
        <p:nvSpPr>
          <p:cNvPr id="16" name="Shape 14"/>
          <p:cNvSpPr/>
          <p:nvPr/>
        </p:nvSpPr>
        <p:spPr>
          <a:xfrm>
            <a:off x="5199102" y="5502831"/>
            <a:ext cx="3616404" cy="237173"/>
          </a:xfrm>
          <a:prstGeom prst="roundRect">
            <a:avLst>
              <a:gd name="adj" fmla="val 336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99102" y="5502831"/>
            <a:ext cx="1772007" cy="237173"/>
          </a:xfrm>
          <a:prstGeom prst="roundRect">
            <a:avLst>
              <a:gd name="adj" fmla="val 3360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8957786" y="5502831"/>
            <a:ext cx="47339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49%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5199102" y="5953720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Sneakers</a:t>
            </a:r>
            <a:endParaRPr lang="en-US" sz="2100" dirty="0"/>
          </a:p>
        </p:txBody>
      </p:sp>
      <p:sp>
        <p:nvSpPr>
          <p:cNvPr id="20" name="Shape 18"/>
          <p:cNvSpPr/>
          <p:nvPr/>
        </p:nvSpPr>
        <p:spPr>
          <a:xfrm>
            <a:off x="9629537" y="5502831"/>
            <a:ext cx="3616404" cy="237173"/>
          </a:xfrm>
          <a:prstGeom prst="roundRect">
            <a:avLst>
              <a:gd name="adj" fmla="val 336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629537" y="5502831"/>
            <a:ext cx="1772007" cy="237173"/>
          </a:xfrm>
          <a:prstGeom prst="roundRect">
            <a:avLst>
              <a:gd name="adj" fmla="val 33603"/>
            </a:avLst>
          </a:prstGeom>
          <a:solidFill>
            <a:srgbClr val="FF954F"/>
          </a:solidFill>
          <a:ln/>
        </p:spPr>
      </p:sp>
      <p:sp>
        <p:nvSpPr>
          <p:cNvPr id="22" name="Text 20"/>
          <p:cNvSpPr/>
          <p:nvPr/>
        </p:nvSpPr>
        <p:spPr>
          <a:xfrm>
            <a:off x="13388221" y="5502831"/>
            <a:ext cx="47339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49%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629537" y="5953720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Coat</a:t>
            </a:r>
            <a:endParaRPr lang="en-US" sz="2100" dirty="0"/>
          </a:p>
        </p:txBody>
      </p:sp>
      <p:sp>
        <p:nvSpPr>
          <p:cNvPr id="24" name="Shape 22"/>
          <p:cNvSpPr/>
          <p:nvPr/>
        </p:nvSpPr>
        <p:spPr>
          <a:xfrm>
            <a:off x="768668" y="6720483"/>
            <a:ext cx="3617952" cy="237173"/>
          </a:xfrm>
          <a:prstGeom prst="roundRect">
            <a:avLst>
              <a:gd name="adj" fmla="val 336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68668" y="6720483"/>
            <a:ext cx="1736527" cy="237173"/>
          </a:xfrm>
          <a:prstGeom prst="roundRect">
            <a:avLst>
              <a:gd name="adj" fmla="val 33603"/>
            </a:avLst>
          </a:prstGeom>
          <a:solidFill>
            <a:srgbClr val="FF954F"/>
          </a:solidFill>
          <a:ln/>
        </p:spPr>
      </p:sp>
      <p:sp>
        <p:nvSpPr>
          <p:cNvPr id="26" name="Text 24"/>
          <p:cNvSpPr/>
          <p:nvPr/>
        </p:nvSpPr>
        <p:spPr>
          <a:xfrm>
            <a:off x="4528899" y="6720483"/>
            <a:ext cx="471845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48%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68668" y="7171373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Sweater</a:t>
            </a:r>
            <a:endParaRPr lang="en-US" sz="2100" dirty="0"/>
          </a:p>
        </p:txBody>
      </p:sp>
      <p:sp>
        <p:nvSpPr>
          <p:cNvPr id="28" name="Shape 26"/>
          <p:cNvSpPr/>
          <p:nvPr/>
        </p:nvSpPr>
        <p:spPr>
          <a:xfrm>
            <a:off x="5199102" y="6720483"/>
            <a:ext cx="3634264" cy="237173"/>
          </a:xfrm>
          <a:prstGeom prst="roundRect">
            <a:avLst>
              <a:gd name="adj" fmla="val 336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199102" y="6720483"/>
            <a:ext cx="1708071" cy="237173"/>
          </a:xfrm>
          <a:prstGeom prst="roundRect">
            <a:avLst>
              <a:gd name="adj" fmla="val 3360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8975646" y="6720483"/>
            <a:ext cx="45553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47%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5199102" y="7171373"/>
            <a:ext cx="272772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Pants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882747"/>
            <a:ext cx="1513046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397787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950732"/>
            <a:ext cx="96869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345305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Dashboard</a:t>
            </a:r>
            <a:endParaRPr lang="en-US" sz="5100" dirty="0"/>
          </a:p>
        </p:txBody>
      </p:sp>
      <p:sp>
        <p:nvSpPr>
          <p:cNvPr id="7" name="Shape 3"/>
          <p:cNvSpPr/>
          <p:nvPr/>
        </p:nvSpPr>
        <p:spPr>
          <a:xfrm>
            <a:off x="793790" y="5533192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43464" y="57828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Category Leaders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1043464" y="6342817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dominates with $100K revenue, 2K sales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5533192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66636" y="57828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Age Distribution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5466636" y="6342817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with $62K revenue contribution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5533192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89808" y="57828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Split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9889808" y="6342817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 subscribers vs 73% non-subscribers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2026-02-17T18:30:38Z</dcterms:created>
  <dcterms:modified xsi:type="dcterms:W3CDTF">2026-02-17T18:30:38Z</dcterms:modified>
</cp:coreProperties>
</file>